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61" r:id="rId5"/>
    <p:sldId id="266" r:id="rId6"/>
    <p:sldId id="269" r:id="rId7"/>
    <p:sldId id="265" r:id="rId8"/>
    <p:sldId id="264" r:id="rId9"/>
    <p:sldId id="268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0071100" cy="7556500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7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4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7B2A-1884-4063-98D2-3D49F8002A94}" type="datetimeFigureOut">
              <a:rPr lang="sl-SI" smtClean="0"/>
              <a:t>23.04.2015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7253-3AA5-489C-B5E9-BEADEDC66F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147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D408B54-16BF-412C-A0DF-53DCF7E2769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73921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DCFAA07-889B-400D-A580-1428F013427A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4B5A8CF-65EC-490F-9F25-E80AE15211EB}" type="slidenum">
              <a:rPr lang="en-US" altLang="sl-SI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altLang="sl-SI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59800" cy="16192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1300" y="4281488"/>
            <a:ext cx="704850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B9C7-6746-473B-BD35-7466D8A8311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3576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2B60-AB6C-4C7A-85C1-3858BB5ADEE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9157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4088" y="100013"/>
            <a:ext cx="2266950" cy="66532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100013"/>
            <a:ext cx="6648450" cy="66532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767B-ED32-46A7-83DD-05AA30E96A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5381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59800" cy="16192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1300" y="4281488"/>
            <a:ext cx="704850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137A-C75C-43D1-BAF7-00FAA94DDB3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99739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8E5E-10B8-4562-9BA9-669D06FAB43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64648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5338" y="4856163"/>
            <a:ext cx="8561387" cy="15001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5338" y="3201988"/>
            <a:ext cx="8561387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255F-EDA0-474C-BE08-1BCCB9C6778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2412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11300" y="4281488"/>
            <a:ext cx="3448050" cy="327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1750" y="4281488"/>
            <a:ext cx="3448050" cy="327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5329-E927-46E2-8AF7-8D8726585F1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146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462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3238" y="1690688"/>
            <a:ext cx="4449762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3238" y="2397125"/>
            <a:ext cx="4449762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16513" y="1690688"/>
            <a:ext cx="4451350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16513" y="2397125"/>
            <a:ext cx="4451350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9F86-3249-45EC-A545-2B49449FAB6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1550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82C5-9CD9-4956-BC54-484FD7159A4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34417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32FF-4E0E-4EDA-9EFE-ACD9180F6E6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5876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3112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37000" y="301625"/>
            <a:ext cx="5630863" cy="644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3238" y="1581150"/>
            <a:ext cx="3313112" cy="5168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B6C12-4A07-405B-983F-257345904EF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093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FEB8-B094-48AB-9BEC-70A014EF543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977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3263" y="5289550"/>
            <a:ext cx="6043612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3263" y="674688"/>
            <a:ext cx="6043612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3263" y="5913438"/>
            <a:ext cx="6043612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C36C-6B02-4479-846C-53EE0F67D00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69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87B4-2AF2-4C7D-97D4-0CD1529CFEC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4680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175500" y="2032000"/>
            <a:ext cx="2138363" cy="55213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755650" y="2032000"/>
            <a:ext cx="6267450" cy="55213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C9B85-7DF8-4272-8F8A-429F3BBD9E6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379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5338" y="4856163"/>
            <a:ext cx="8561387" cy="15001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5338" y="3201988"/>
            <a:ext cx="8561387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A987-6741-4339-B443-245A4582216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695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4525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B2E-F54F-4816-A062-5C717A67847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8770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462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3238" y="1690688"/>
            <a:ext cx="4449762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3238" y="2397125"/>
            <a:ext cx="4449762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16513" y="1690688"/>
            <a:ext cx="4451350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16513" y="2397125"/>
            <a:ext cx="4451350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95C8-8A2E-4FC6-A317-EADF043FADB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267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0AC2-3BB3-454C-A18B-D4FB620FC05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809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795F-2676-4AB2-BA21-6C5100EB281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37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3112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37000" y="301625"/>
            <a:ext cx="5630863" cy="644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3238" y="1581150"/>
            <a:ext cx="3313112" cy="5168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65F1-4DC8-400E-8DD4-A6846ACF86BD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5684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3263" y="5289550"/>
            <a:ext cx="6043612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3263" y="674688"/>
            <a:ext cx="6043612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3263" y="5913438"/>
            <a:ext cx="6043612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76DC5-BB9E-4B30-BBBA-DA879C79374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5614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Avenir Roman" charset="0"/>
              </a:defRPr>
            </a:lvl1pPr>
          </a:lstStyle>
          <a:p>
            <a:pPr>
              <a:defRPr/>
            </a:pPr>
            <a:fld id="{AEC9F1C3-0A7D-4641-A003-C45A65E73A9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00013"/>
            <a:ext cx="906780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14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241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outline text format</a:t>
            </a:r>
          </a:p>
          <a:p>
            <a:pPr lvl="1"/>
            <a:r>
              <a:rPr lang="en-GB" altLang="sl-SI" smtClean="0"/>
              <a:t>Second Outline Level</a:t>
            </a:r>
          </a:p>
          <a:p>
            <a:pPr lvl="2"/>
            <a:r>
              <a:rPr lang="en-GB" altLang="sl-SI" smtClean="0"/>
              <a:t>Third Outline Level</a:t>
            </a:r>
          </a:p>
          <a:p>
            <a:pPr lvl="3"/>
            <a:r>
              <a:rPr lang="en-GB" altLang="sl-SI" smtClean="0"/>
              <a:t>Fourth Outline Level</a:t>
            </a:r>
          </a:p>
          <a:p>
            <a:pPr lvl="4"/>
            <a:r>
              <a:rPr lang="en-GB" altLang="sl-SI" smtClean="0"/>
              <a:t>Fifth Outline Level</a:t>
            </a:r>
          </a:p>
          <a:p>
            <a:pPr lvl="4"/>
            <a:r>
              <a:rPr lang="en-GB" altLang="sl-SI" smtClean="0"/>
              <a:t>Sixth Outline Level</a:t>
            </a:r>
          </a:p>
          <a:p>
            <a:pPr lvl="4"/>
            <a:r>
              <a:rPr lang="en-GB" altLang="sl-SI" smtClean="0"/>
              <a:t>Seventh Outline Level</a:t>
            </a:r>
          </a:p>
          <a:p>
            <a:pPr lvl="4"/>
            <a:r>
              <a:rPr lang="en-GB" altLang="sl-SI" smtClean="0"/>
              <a:t>Eighth Outline Level</a:t>
            </a:r>
          </a:p>
          <a:p>
            <a:pPr lvl="4"/>
            <a:r>
              <a:rPr lang="en-GB" altLang="sl-SI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ctr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2pPr>
      <a:lvl3pPr marL="1143000" indent="-228600" algn="ctr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3pPr>
      <a:lvl4pPr marL="1600200" indent="-228600" algn="ctr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4pPr>
      <a:lvl5pPr marL="2057400" indent="-228600" algn="ctr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Avenir Roman" charset="0"/>
              </a:defRPr>
            </a:lvl1pPr>
          </a:lstStyle>
          <a:p>
            <a:pPr>
              <a:defRPr/>
            </a:pPr>
            <a:fld id="{3A1EB9EB-259C-4351-B534-74035415E69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032000"/>
            <a:ext cx="85582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4281488"/>
            <a:ext cx="70485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the outline text format</a:t>
            </a:r>
          </a:p>
          <a:p>
            <a:pPr lvl="1"/>
            <a:r>
              <a:rPr lang="en-GB" altLang="sl-SI" smtClean="0"/>
              <a:t>Second Outline Level</a:t>
            </a:r>
          </a:p>
          <a:p>
            <a:pPr lvl="2"/>
            <a:r>
              <a:rPr lang="en-GB" altLang="sl-SI" smtClean="0"/>
              <a:t>Third Outline Level</a:t>
            </a:r>
          </a:p>
          <a:p>
            <a:pPr lvl="3"/>
            <a:r>
              <a:rPr lang="en-GB" altLang="sl-SI" smtClean="0"/>
              <a:t>Fourth Outline Level</a:t>
            </a:r>
          </a:p>
          <a:p>
            <a:pPr lvl="4"/>
            <a:r>
              <a:rPr lang="en-GB" altLang="sl-SI" smtClean="0"/>
              <a:t>Fifth Outline Level</a:t>
            </a:r>
          </a:p>
          <a:p>
            <a:pPr lvl="4"/>
            <a:r>
              <a:rPr lang="en-GB" altLang="sl-SI" smtClean="0"/>
              <a:t>Sixth Outline Level</a:t>
            </a:r>
          </a:p>
          <a:p>
            <a:pPr lvl="4"/>
            <a:r>
              <a:rPr lang="en-GB" altLang="sl-SI" smtClean="0"/>
              <a:t>Seventh Outline Level</a:t>
            </a:r>
          </a:p>
          <a:p>
            <a:pPr lvl="4"/>
            <a:r>
              <a:rPr lang="en-GB" altLang="sl-SI" smtClean="0"/>
              <a:t>Eighth Outline Level</a:t>
            </a:r>
          </a:p>
          <a:p>
            <a:pPr lvl="4"/>
            <a:r>
              <a:rPr lang="en-GB" altLang="sl-SI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57200" rtl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ctr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2pPr>
      <a:lvl3pPr marL="1143000" indent="-228600" algn="ctr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3pPr>
      <a:lvl4pPr marL="1600200" indent="-228600" algn="ctr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4pPr>
      <a:lvl5pPr marL="2057400" indent="-228600" algn="ctr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ctr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2554114"/>
            <a:ext cx="9070975" cy="1560686"/>
          </a:xfrm>
        </p:spPr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Aft>
                <a:spcPts val="0"/>
              </a:spcAft>
            </a:pPr>
            <a:r>
              <a:rPr lang="en-US" altLang="sl-SI" b="1" dirty="0" smtClean="0">
                <a:solidFill>
                  <a:srgbClr val="127AAE"/>
                </a:solidFill>
                <a:latin typeface="Arial Bold" charset="0"/>
              </a:rPr>
              <a:t>STRATEŠKA KONFERENCA ELEKTRODISTRIBUCIJE 2015</a:t>
            </a:r>
            <a:r>
              <a:rPr lang="en-US" altLang="sl-SI" sz="3600" dirty="0" smtClean="0">
                <a:solidFill>
                  <a:srgbClr val="127AAE"/>
                </a:solidFill>
                <a:latin typeface="Arial Bold" charset="0"/>
              </a:rPr>
              <a:t/>
            </a:r>
            <a:br>
              <a:rPr lang="en-US" altLang="sl-SI" sz="3600" dirty="0" smtClean="0">
                <a:solidFill>
                  <a:srgbClr val="127AAE"/>
                </a:solidFill>
                <a:latin typeface="Arial Bold" charset="0"/>
              </a:rPr>
            </a:br>
            <a:r>
              <a:rPr kumimoji="0" lang="sl-SI" alt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Nino Maletič,univ.dipl.prav.</a:t>
            </a:r>
            <a:br>
              <a:rPr kumimoji="0" lang="sl-SI" alt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lang="en-US" altLang="sl-SI" sz="2400" dirty="0" smtClean="0">
                <a:solidFill>
                  <a:srgbClr val="007FD4"/>
                </a:solidFill>
                <a:latin typeface="Arial Bold" charset="0"/>
              </a:rPr>
              <a:t>Maribor, 23. </a:t>
            </a:r>
            <a:r>
              <a:rPr lang="en-US" altLang="sl-SI" sz="2400" dirty="0" err="1" smtClean="0">
                <a:solidFill>
                  <a:srgbClr val="007FD4"/>
                </a:solidFill>
                <a:latin typeface="Arial Bold" charset="0"/>
              </a:rPr>
              <a:t>april</a:t>
            </a:r>
            <a:r>
              <a:rPr lang="en-US" altLang="sl-SI" sz="2400" dirty="0" smtClean="0">
                <a:solidFill>
                  <a:srgbClr val="007FD4"/>
                </a:solidFill>
                <a:latin typeface="Arial Bold" charset="0"/>
              </a:rPr>
              <a:t>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2694" y="1906042"/>
            <a:ext cx="4531519" cy="4248472"/>
          </a:xfrm>
        </p:spPr>
        <p:txBody>
          <a:bodyPr anchor="ctr"/>
          <a:lstStyle/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Na področju energetike ne zadostujejo samo odlični energetski objekti ampak so nujni še zlasti človeški viri !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sl-SI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/>
            </a:endParaRP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EDP načrtovano vlagajo v izobraževanje in usposabljanje zaposlenih.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2"/>
          <p:cNvSpPr txBox="1">
            <a:spLocks/>
          </p:cNvSpPr>
          <p:nvPr/>
        </p:nvSpPr>
        <p:spPr>
          <a:xfrm>
            <a:off x="467544" y="75391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Izobraževanje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Ograda vseb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3" y="2238374"/>
            <a:ext cx="4572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15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Zadostno število odlično usposobljenih in visoko motiviranih energetskih strokovnjakov narekuje potrebo po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trajnem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in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dolgoročnem razvoju kadrov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.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Zavedamo se, da energetska varnost sodi med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kompleksne in zahtevne tehnologije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.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Energetika sodi med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ključne strateške izzive 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in terja trajnostni razvoj ob upoštevanju varovanja okolja.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4"/>
          <p:cNvSpPr txBox="1">
            <a:spLocks/>
          </p:cNvSpPr>
          <p:nvPr/>
        </p:nvSpPr>
        <p:spPr>
          <a:xfrm>
            <a:off x="457200" y="681906"/>
            <a:ext cx="8229600" cy="9361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Trajnostni razvoj kadrov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4394"/>
            <a:ext cx="2258194" cy="135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146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824536"/>
          </a:xfrm>
        </p:spPr>
        <p:txBody>
          <a:bodyPr anchor="ctr"/>
          <a:lstStyle/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Skupno načelo novega pogleda na poslovanje 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podjetja je vgraditi kakovost, varnost in 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zdravje </a:t>
            </a:r>
            <a:r>
              <a:rPr kumimoji="0" lang="sl-SI" sz="2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 celotno politiko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 razvoja in 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delovanja podjetja.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sl-SI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/>
            </a:endParaRP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 EDP se glede narave dela zavedamo potrebe po </a:t>
            </a:r>
            <a:r>
              <a:rPr kumimoji="0" lang="sl-SI" sz="2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posebni</a:t>
            </a:r>
            <a:r>
              <a:rPr kumimoji="0" lang="sl-SI" sz="27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</a:t>
            </a:r>
            <a:r>
              <a:rPr kumimoji="0" lang="sl-SI" sz="2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pomembnosti</a:t>
            </a:r>
            <a:r>
              <a:rPr kumimoji="0" lang="sl-SI" sz="27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na področju varnosti in zdravja zaposlenih.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57200" y="60989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Varnost in zdravje pri delu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67" y="2464122"/>
            <a:ext cx="1312540" cy="13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0" y="5347982"/>
            <a:ext cx="1572478" cy="132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9879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Med EDP na področju VZD in PV obstoji </a:t>
            </a:r>
            <a:r>
              <a:rPr kumimoji="0" lang="sl-SI" sz="2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visoka stopnja </a:t>
            </a:r>
            <a:r>
              <a:rPr kumimoji="0" lang="sl-SI" sz="27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poenotenosti</a:t>
            </a:r>
            <a:r>
              <a:rPr kumimoji="0" lang="sl-SI" sz="2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, saj so izdelana:</a:t>
            </a:r>
          </a:p>
          <a:p>
            <a:pPr marL="621792" lvl="1" indent="-22860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Courier New" panose="02070309020205020404" pitchFamily="49" charset="0"/>
              <a:buChar char="o"/>
            </a:pPr>
            <a:r>
              <a:rPr kumimoji="0" lang="sl-SI" sz="2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enotna </a:t>
            </a:r>
            <a:r>
              <a:rPr kumimoji="0" lang="sl-SI" sz="23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Navodila za varno delo</a:t>
            </a:r>
            <a:r>
              <a:rPr kumimoji="0" lang="sl-SI" sz="2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, </a:t>
            </a:r>
          </a:p>
          <a:p>
            <a:pPr marL="621792" lvl="1" indent="-22860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Courier New" panose="02070309020205020404" pitchFamily="49" charset="0"/>
              <a:buChar char="o"/>
            </a:pPr>
            <a:r>
              <a:rPr kumimoji="0" lang="sl-SI" sz="2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enotna </a:t>
            </a:r>
            <a:r>
              <a:rPr kumimoji="0" lang="sl-SI" sz="23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Varnostna pravila za delo na energetskih postrojih</a:t>
            </a:r>
            <a:r>
              <a:rPr kumimoji="0" lang="sl-SI" sz="2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, </a:t>
            </a:r>
          </a:p>
          <a:p>
            <a:pPr marL="621792" lvl="1" indent="-22860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Courier New" panose="02070309020205020404" pitchFamily="49" charset="0"/>
              <a:buChar char="o"/>
            </a:pPr>
            <a:r>
              <a:rPr kumimoji="0" lang="sl-SI" sz="2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enotna </a:t>
            </a:r>
            <a:r>
              <a:rPr kumimoji="0" lang="sl-SI" sz="23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Navodila za prvo pomoč v elektrogospodarstvu</a:t>
            </a:r>
            <a:r>
              <a:rPr kumimoji="0" lang="sl-SI" sz="2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, </a:t>
            </a:r>
          </a:p>
          <a:p>
            <a:pPr marL="621792" lvl="1" indent="-22860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Courier New" panose="02070309020205020404" pitchFamily="49" charset="0"/>
              <a:buChar char="o"/>
            </a:pPr>
            <a:r>
              <a:rPr kumimoji="0" lang="sl-SI" sz="2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poenoten je splošni in tehnično operativni del izobraževanja iz VZD, PV in varovanja okolja, poenoteni so preizkusi iz tega področja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46964" y="53789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Poenotenost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34" y="4858370"/>
            <a:ext cx="1528556" cy="1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51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825922"/>
            <a:ext cx="9070975" cy="4176464"/>
          </a:xfrm>
        </p:spPr>
        <p:txBody>
          <a:bodyPr anchor="ctr"/>
          <a:lstStyle/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EDP na področju VZD in PV spremljajo, analizirajo, ocenjujejo in sprejemajo skupne smernice in ukrepe glede varnostne politike v izrednih razmerah, dela na višini, elektromagnetnega sevanja, hrupa in posebnih delovnih pogojev.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94" y="3741428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001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05" y="1690018"/>
            <a:ext cx="6603578" cy="467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slov 3"/>
          <p:cNvSpPr txBox="1">
            <a:spLocks/>
          </p:cNvSpPr>
          <p:nvPr/>
        </p:nvSpPr>
        <p:spPr>
          <a:xfrm>
            <a:off x="457200" y="68190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Stanje na področju VZD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52996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Naslov 7"/>
          <p:cNvSpPr txBox="1">
            <a:spLocks/>
          </p:cNvSpPr>
          <p:nvPr/>
        </p:nvSpPr>
        <p:spPr>
          <a:xfrm>
            <a:off x="457200" y="753914"/>
            <a:ext cx="8229600" cy="9361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Nezgode pri delu v EDP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2" y="1853216"/>
            <a:ext cx="4507732" cy="3559820"/>
          </a:xfrm>
          <a:prstGeom prst="rect">
            <a:avLst/>
          </a:prstGeom>
          <a:noFill/>
          <a:ln>
            <a:noFill/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54" y="1844824"/>
            <a:ext cx="4452985" cy="3641960"/>
          </a:xfrm>
          <a:prstGeom prst="rect">
            <a:avLst/>
          </a:prstGeom>
          <a:noFill/>
          <a:ln>
            <a:noFill/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693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457200" y="75391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Pogostost nezgod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" y="2194074"/>
            <a:ext cx="4819526" cy="3932733"/>
          </a:xfrm>
          <a:prstGeom prst="rect">
            <a:avLst/>
          </a:prstGeom>
          <a:noFill/>
          <a:ln>
            <a:noFill/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94" y="2131629"/>
            <a:ext cx="4891534" cy="4057621"/>
          </a:xfrm>
          <a:prstGeom prst="rect">
            <a:avLst/>
          </a:prstGeom>
          <a:noFill/>
          <a:ln>
            <a:noFill/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424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UVAJANJE CELOVITEGA SISTEMA NAPREDNEGA MERJENJA EE (AMI)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PRENOVA INFORMACIJSKIH SISTEMOV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PAMETNA OMREŽJA (SCADA, DMS, CIM …)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ENERGETSKA UČINKOVITOST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E-MOBILNOST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UVAJANJE DELA POD NAPETOSTJO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UČNO VADBENI CENTRI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2"/>
          <p:cNvSpPr txBox="1">
            <a:spLocks/>
          </p:cNvSpPr>
          <p:nvPr/>
        </p:nvSpPr>
        <p:spPr>
          <a:xfrm>
            <a:off x="457200" y="762360"/>
            <a:ext cx="8229600" cy="65527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Sodobni izzivi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38" y="219052"/>
            <a:ext cx="1626675" cy="10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10" y="2122066"/>
            <a:ext cx="1166969" cy="9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13" y="3490218"/>
            <a:ext cx="185359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46" y="5074394"/>
            <a:ext cx="2575177" cy="17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84" y="5362426"/>
            <a:ext cx="1480068" cy="12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158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3528392"/>
          </a:xfrm>
        </p:spPr>
        <p:txBody>
          <a:bodyPr anchor="ctr"/>
          <a:lstStyle/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Delo pod napetostjo (DPN) postaja vse bolj iskana metoda dela pri popravilih in vzdrževanju na napravah v </a:t>
            </a:r>
            <a:r>
              <a:rPr kumimoji="0" lang="sl-SI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elektro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omrežju. 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Z DPN se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znižuje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število načrtovanih in nenačrtovanih izklopov zaradi rednega ali korektivnega vzdrževanja, kar za odjemalce pomeni dvig kakovosti oskrbe z EE.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316376" y="60989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Delo pod napetostjo (DPN)</a:t>
            </a:r>
            <a:endParaRPr kumimoji="0" lang="sl-SI" sz="4100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6" y="4563860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69" y="45638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63860"/>
            <a:ext cx="275798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01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Da lahko podjetje sploh obstaja potrebuje tri osnovne vire: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sl-SI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621792" lvl="1" indent="-22860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Arial" panose="020B0604020202020204" pitchFamily="34" charset="0"/>
              <a:buChar char="•"/>
            </a:pPr>
            <a:r>
              <a:rPr kumimoji="0" lang="sl-SI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fizične</a:t>
            </a:r>
            <a:r>
              <a:rPr kumimoji="0" lang="sl-SI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(zgradbe, oprema, tehnologija zemljišča …)</a:t>
            </a:r>
          </a:p>
          <a:p>
            <a:pPr marL="393192" lvl="1" indent="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</a:pPr>
            <a:endParaRPr kumimoji="0" lang="sl-SI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621792" lvl="1" indent="-22860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Arial" panose="020B0604020202020204" pitchFamily="34" charset="0"/>
              <a:buChar char="•"/>
            </a:pPr>
            <a:r>
              <a:rPr kumimoji="0" lang="sl-SI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organizacijske </a:t>
            </a:r>
            <a:r>
              <a:rPr kumimoji="0" lang="sl-SI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(struktura načrtovanje, IT …)</a:t>
            </a:r>
          </a:p>
          <a:p>
            <a:pPr marL="393192" lvl="1" indent="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</a:pPr>
            <a:endParaRPr kumimoji="0" lang="sl-SI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621792" lvl="1" indent="-228600" algn="l" defTabSz="9144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Arial" panose="020B0604020202020204" pitchFamily="34" charset="0"/>
              <a:buChar char="•"/>
            </a:pPr>
            <a:r>
              <a:rPr kumimoji="0" lang="sl-SI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človeške </a:t>
            </a:r>
            <a:r>
              <a:rPr kumimoji="0" lang="sl-SI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(spretnost, izkušnje, znanje in inteligenca zaposlenih)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43062" y="897931"/>
            <a:ext cx="7772400" cy="73501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sl-SI" sz="4400" dirty="0" smtClean="0">
                <a:solidFill>
                  <a:srgbClr val="127A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</a:t>
            </a:r>
            <a:endParaRPr lang="sl-SI" sz="4400" dirty="0">
              <a:solidFill>
                <a:srgbClr val="127A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46" y="4767263"/>
            <a:ext cx="23225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3168352"/>
          </a:xfrm>
        </p:spPr>
        <p:txBody>
          <a:bodyPr anchor="ctr"/>
          <a:lstStyle/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Zgodovino elektrogospodarstva so ustvarjali ljudje, strokovnjaki na posameznih področjih, katerih prispevek je pomemben za  delovanje in razvoj elektrogospodarstva.  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Samo s strokovno usposobljenimi kadri, sredstvi in finančnimi resursi lahko odjemalcem zagotavljamo varno in zanesljivo oskrbo z EE !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57200" y="465882"/>
            <a:ext cx="8229600" cy="115212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Za zaključek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86" y="4379714"/>
            <a:ext cx="1638568" cy="205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90" y="4379714"/>
            <a:ext cx="1689409" cy="2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08" y="4393078"/>
            <a:ext cx="1624558" cy="205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12" y="4393078"/>
            <a:ext cx="1626304" cy="211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65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109728" lvl="0" indent="0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sl-SI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/>
            </a:endParaRPr>
          </a:p>
          <a:p>
            <a:pPr marL="109728" lvl="0" indent="0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WIKIPEDIA: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Človeški kapital so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vse kompetence 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in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predanosti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ljudi znotraj določene organizacije. 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sl-SI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/>
            </a:endParaRP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Predstavljajo ga zaposleni v organizaciji s svojimi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veščinami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,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izkušnjami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,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znanji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,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potenciali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in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sposobnosti.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1041946"/>
            <a:ext cx="8229600" cy="7920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sl-SI" b="1" dirty="0" smtClean="0">
                <a:solidFill>
                  <a:srgbClr val="127AAE"/>
                </a:solidFill>
                <a:latin typeface="+mn-lt"/>
              </a:rPr>
              <a:t>Človeški kapital</a:t>
            </a:r>
            <a:endParaRPr lang="sl-SI" sz="1800" b="1" dirty="0">
              <a:solidFill>
                <a:srgbClr val="127AAE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8" y="5146402"/>
            <a:ext cx="28051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3187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120844" lvl="0" indent="0" algn="l" defTabSz="914400" eaLnBrk="1" fontAlgn="auto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Kakovostni človeški viri so bistven dejavnik, ki prispeva h </a:t>
            </a:r>
            <a:r>
              <a:rPr kumimoji="0" lang="sl-SI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konkurenčnosti</a:t>
            </a:r>
            <a:r>
              <a:rPr kumimoji="0" lang="sl-SI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in </a:t>
            </a:r>
            <a:r>
              <a:rPr kumimoji="0" lang="sl-SI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uspešnosti</a:t>
            </a:r>
            <a:r>
              <a:rPr kumimoji="0" lang="sl-SI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vsakega podjetja, zato sodi razvijanje človeških sposobnosti med temeljne trajnostne naloge elektroenergetskih družb.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  <a:latin typeface="Arial Bold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99046" y="897930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old"/>
                <a:ea typeface="+mj-ea"/>
                <a:cs typeface="+mj-cs"/>
              </a:rPr>
              <a:t>Konkurenčnost in učinkovitost</a:t>
            </a: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srgbClr val="127AAE"/>
              </a:solidFill>
              <a:effectLst/>
              <a:uLnTx/>
              <a:uFillTx/>
              <a:latin typeface="Arial Bold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94" y="4210298"/>
            <a:ext cx="385286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6668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2" y="-9525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 EDP je zaposlenih čez </a:t>
            </a:r>
            <a:r>
              <a:rPr kumimoji="0" lang="sl-SI" sz="2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3200</a:t>
            </a:r>
            <a:r>
              <a:rPr kumimoji="0" lang="sl-SI" sz="27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delavcev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, kar predstavlja </a:t>
            </a:r>
            <a:r>
              <a:rPr kumimoji="0" lang="sl-SI" sz="2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več kot 50 % 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vseh zaposlenih v dejavnosti energetike.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EDP so ugledni in pomembni zaposlovalci v svojih okoljih, saj praviloma spadajo med 10 največjih zaposlovalcev svoji regiji.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EDP so nosilci certifikatov poslovne odličnosti, kakovosti, varstva pri delu, družini prijaznega podjetja.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2"/>
          <p:cNvSpPr txBox="1">
            <a:spLocks/>
          </p:cNvSpPr>
          <p:nvPr/>
        </p:nvSpPr>
        <p:spPr>
          <a:xfrm>
            <a:off x="477160" y="75391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old"/>
              </a:rPr>
              <a:t>Zaposlenost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old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61" y="5215766"/>
            <a:ext cx="2032750" cy="8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70" y="5209473"/>
            <a:ext cx="1116059" cy="14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54" y="5089407"/>
            <a:ext cx="1299186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073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3024336"/>
          </a:xfrm>
        </p:spPr>
        <p:txBody>
          <a:bodyPr anchor="ctr"/>
          <a:lstStyle/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EDP so v letu 2013 izkazovala za več kot  </a:t>
            </a:r>
            <a:r>
              <a:rPr kumimoji="0" lang="sl-SI" sz="2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1,5 milijarde EUR sredstev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in dosegala v področju energetike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najvišjo stopnjo kazalnika ROE 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– čistega dobička v poslovnem letu/povprečni kapital, ki je eden od najpomembnejših kazalnikov za ugotavljanja uspešnosti za lastnika.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2"/>
          <p:cNvSpPr txBox="1">
            <a:spLocks/>
          </p:cNvSpPr>
          <p:nvPr/>
        </p:nvSpPr>
        <p:spPr>
          <a:xfrm>
            <a:off x="457200" y="39387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Sredstva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4" y="4689140"/>
            <a:ext cx="226648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19" y="4005064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74" y="4138100"/>
            <a:ext cx="2719904" cy="17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82" y="5314105"/>
            <a:ext cx="1337967" cy="12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06" y="5938490"/>
            <a:ext cx="1088558" cy="8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29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 letu 2013 so družbe elektrogospodarstva, premogovništva in prenosa zemeljskega plina skupaj ustvarile 186 EUR dobička, od tega je bilo ustvarjenega v EDP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38 mio EUR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ali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20,8 %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 vsega dobička.*</a:t>
            </a:r>
          </a:p>
          <a:p>
            <a:pPr marL="365760" lvl="0" indent="-256032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V letu 2013 so EDP kot skupina izkazala skupno za  več kot </a:t>
            </a:r>
            <a:r>
              <a:rPr kumimoji="0" lang="sl-SI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1,1 milijarde EUR prometa</a:t>
            </a: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, pri čemer prihodki od uporabe omrežja predstavljali 358 mio EUR oz. 32 % vsega denarnega toka.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57200" y="681906"/>
            <a:ext cx="8229600" cy="8549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Dobičkonosnost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8" y="5002386"/>
            <a:ext cx="2571055" cy="13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4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3312368"/>
          </a:xfrm>
        </p:spPr>
        <p:txBody>
          <a:bodyPr anchor="ctr"/>
          <a:lstStyle/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EDP so tudi družbeno odgovorna, saj se zavedamo, da  so poleg ustvarjanja dobrih poslovnih rezultatov pomembne tudi stvari, ki zaposlenim in prebivalcem v okolju, v katerem delujejo, omogočajo bogatejše, bolj kakovostno in lepše življenje.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57200" y="825922"/>
            <a:ext cx="8229600" cy="92697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Družbena odgovornost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0" y="4353576"/>
            <a:ext cx="2422805" cy="17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84" y="407387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51" y="4092884"/>
            <a:ext cx="985292" cy="98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3" y="5458607"/>
            <a:ext cx="2857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06" y="4259220"/>
            <a:ext cx="1981313" cy="17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1140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5388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473994"/>
            <a:ext cx="9070975" cy="4104456"/>
          </a:xfrm>
        </p:spPr>
        <p:txBody>
          <a:bodyPr anchor="ctr"/>
          <a:lstStyle/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Odprtje trga je pomenilo za EDP nov izziv tudi na področju organiziranosti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in poslovanja. Izvedene so bile 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notranje reorganizacije v cilju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stroškovne učinkovitosti.</a:t>
            </a: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kumimoji="0" lang="sl-SI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old"/>
            </a:endParaRPr>
          </a:p>
          <a:p>
            <a:pPr marL="109728" lvl="0" indent="0" algn="l" defTabSz="914400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sl-SI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</a:rPr>
              <a:t>Liberalizacija, prestrukturiranje, privatizacija so pojmi, ki so na dnevnem redu in terjajo jasne odgovore.</a:t>
            </a:r>
          </a:p>
          <a:p>
            <a:pPr marL="0" indent="0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endParaRPr lang="en-US" altLang="sl-SI" sz="2000" dirty="0" smtClean="0">
              <a:solidFill>
                <a:srgbClr val="4C4C4C"/>
              </a:solidFill>
              <a:latin typeface="Arial Bold"/>
            </a:endParaRPr>
          </a:p>
        </p:txBody>
      </p:sp>
      <p:sp>
        <p:nvSpPr>
          <p:cNvPr id="4" name="Naslov 3"/>
          <p:cNvSpPr txBox="1">
            <a:spLocks/>
          </p:cNvSpPr>
          <p:nvPr/>
        </p:nvSpPr>
        <p:spPr>
          <a:xfrm>
            <a:off x="473821" y="60989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7A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Energetski trg</a:t>
            </a:r>
            <a:endParaRPr kumimoji="0" lang="sl-SI" sz="4100" b="1" i="0" u="none" strike="noStrike" kern="1200" cap="none" spc="0" normalizeH="0" baseline="0" noProof="0" dirty="0">
              <a:ln>
                <a:noFill/>
              </a:ln>
              <a:solidFill>
                <a:srgbClr val="127AA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78" y="2527576"/>
            <a:ext cx="2280295" cy="101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42" y="5250789"/>
            <a:ext cx="3057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807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745</Words>
  <Application>Microsoft Office PowerPoint</Application>
  <PresentationFormat>Po meri</PresentationFormat>
  <Paragraphs>94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20</vt:i4>
      </vt:variant>
    </vt:vector>
  </HeadingPairs>
  <TitlesOfParts>
    <vt:vector size="22" baseType="lpstr">
      <vt:lpstr>Officeova tema</vt:lpstr>
      <vt:lpstr>1_Officeova tema</vt:lpstr>
      <vt:lpstr>STRATEŠKA KONFERENCA ELEKTRODISTRIBUCIJE 2015 Nino Maletič,univ.dipl.prav. Maribor, 23. april 2015</vt:lpstr>
      <vt:lpstr>PowerPointova predstavitev</vt:lpstr>
      <vt:lpstr>Človeški kapital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STRATEŠKA KONFERENCA ELEKTRODISTRIBUCIJE 2015 Ime in priimek predavatelja Maribor, 23. april 2015</dc:title>
  <dc:creator>Ivančič Maja</dc:creator>
  <cp:lastModifiedBy>Roman Ponebšek</cp:lastModifiedBy>
  <cp:revision>6</cp:revision>
  <cp:lastPrinted>1601-01-01T00:00:00Z</cp:lastPrinted>
  <dcterms:created xsi:type="dcterms:W3CDTF">1601-01-01T00:00:00Z</dcterms:created>
  <dcterms:modified xsi:type="dcterms:W3CDTF">2015-04-23T06:16:32Z</dcterms:modified>
</cp:coreProperties>
</file>